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C526-0FB6-4B88-A209-29B92690A73E}" type="datetimeFigureOut">
              <a:rPr lang="zh-CN" altLang="en-US" smtClean="0"/>
              <a:t>2026/7/30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77D2-D532-4DC9-A47E-E074CAA0F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389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C526-0FB6-4B88-A209-29B92690A73E}" type="datetimeFigureOut">
              <a:rPr lang="zh-CN" altLang="en-US" smtClean="0"/>
              <a:t>2026/7/30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77D2-D532-4DC9-A47E-E074CAA0F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62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C526-0FB6-4B88-A209-29B92690A73E}" type="datetimeFigureOut">
              <a:rPr lang="zh-CN" altLang="en-US" smtClean="0"/>
              <a:t>2026/7/30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77D2-D532-4DC9-A47E-E074CAA0F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561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C526-0FB6-4B88-A209-29B92690A73E}" type="datetimeFigureOut">
              <a:rPr lang="zh-CN" altLang="en-US" smtClean="0"/>
              <a:t>2026/7/30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77D2-D532-4DC9-A47E-E074CAA0F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005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C526-0FB6-4B88-A209-29B92690A73E}" type="datetimeFigureOut">
              <a:rPr lang="zh-CN" altLang="en-US" smtClean="0"/>
              <a:t>2026/7/30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77D2-D532-4DC9-A47E-E074CAA0F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93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C526-0FB6-4B88-A209-29B92690A73E}" type="datetimeFigureOut">
              <a:rPr lang="zh-CN" altLang="en-US" smtClean="0"/>
              <a:t>2026/7/30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77D2-D532-4DC9-A47E-E074CAA0F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380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C526-0FB6-4B88-A209-29B92690A73E}" type="datetimeFigureOut">
              <a:rPr lang="zh-CN" altLang="en-US" smtClean="0"/>
              <a:t>2026/7/30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77D2-D532-4DC9-A47E-E074CAA0F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29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C526-0FB6-4B88-A209-29B92690A73E}" type="datetimeFigureOut">
              <a:rPr lang="zh-CN" altLang="en-US" smtClean="0"/>
              <a:t>2026/7/30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77D2-D532-4DC9-A47E-E074CAA0F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158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C526-0FB6-4B88-A209-29B92690A73E}" type="datetimeFigureOut">
              <a:rPr lang="zh-CN" altLang="en-US" smtClean="0"/>
              <a:t>2026/7/30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77D2-D532-4DC9-A47E-E074CAA0F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204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C526-0FB6-4B88-A209-29B92690A73E}" type="datetimeFigureOut">
              <a:rPr lang="zh-CN" altLang="en-US" smtClean="0"/>
              <a:t>2026/7/30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77D2-D532-4DC9-A47E-E074CAA0F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281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8C526-0FB6-4B88-A209-29B92690A73E}" type="datetimeFigureOut">
              <a:rPr lang="zh-CN" altLang="en-US" smtClean="0"/>
              <a:t>2026/7/30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F77D2-D532-4DC9-A47E-E074CAA0F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06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8C526-0FB6-4B88-A209-29B92690A73E}" type="datetimeFigureOut">
              <a:rPr lang="zh-CN" altLang="en-US" smtClean="0"/>
              <a:t>2026/7/30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F77D2-D532-4DC9-A47E-E074CAA0F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39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000"/>
            <a:ext cx="12192000" cy="468000"/>
          </a:xfrm>
          <a:prstGeom prst="rect">
            <a:avLst/>
          </a:prstGeom>
          <a:solidFill>
            <a:srgbClr val="1A5C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8000" tIns="25400" rIns="180000" bIns="25400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1、避寒避暑刚需</a:t>
            </a:r>
          </a:p>
        </p:txBody>
      </p:sp>
      <p:pic>
        <p:nvPicPr>
          <p:cNvPr id="3" name="Picture 2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00" y="791999"/>
            <a:ext cx="2880000" cy="5868573"/>
          </a:xfrm>
          <a:prstGeom prst="rect">
            <a:avLst/>
          </a:prstGeom>
        </p:spPr>
      </p:pic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000" y="792000"/>
            <a:ext cx="2880000" cy="586857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299999" y="792000"/>
            <a:ext cx="5576809" cy="5764664"/>
          </a:xfrm>
          <a:prstGeom prst="roundRect">
            <a:avLst>
              <a:gd name="adj" fmla="val 3000"/>
            </a:avLst>
          </a:prstGeom>
          <a:solidFill>
            <a:srgbClr val="F5F7FA"/>
          </a:solidFill>
          <a:ln w="9525"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6000" tIns="144000" rIns="216000" bIns="144000" rtlCol="0" anchor="ctr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dirty="0" err="1">
                <a:solidFill>
                  <a:srgbClr val="1A5C8E"/>
                </a:solidFill>
                <a:latin typeface="微软雅黑"/>
                <a:ea typeface="微软雅黑"/>
              </a:rPr>
              <a:t>客户画像</a:t>
            </a:r>
            <a:endParaRPr sz="1800" b="1" dirty="0">
              <a:solidFill>
                <a:srgbClr val="1A5C8E"/>
              </a:solidFill>
              <a:latin typeface="微软雅黑"/>
              <a:ea typeface="微软雅黑"/>
            </a:endParaRP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1、</a:t>
            </a:r>
            <a:r>
              <a:rPr sz="1400" b="1" dirty="0">
                <a:solidFill>
                  <a:srgbClr val="1A5C8E"/>
                </a:solidFill>
                <a:latin typeface="微软雅黑"/>
                <a:ea typeface="微软雅黑"/>
              </a:rPr>
              <a:t>地区：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dirty="0" err="1">
                <a:solidFill>
                  <a:srgbClr val="333333"/>
                </a:solidFill>
                <a:latin typeface="微软雅黑"/>
                <a:ea typeface="微软雅黑"/>
              </a:rPr>
              <a:t>四川、重庆、河南、东北、武汉等</a:t>
            </a:r>
            <a:endParaRPr sz="1300" b="0" dirty="0">
              <a:solidFill>
                <a:srgbClr val="333333"/>
              </a:solidFill>
              <a:latin typeface="微软雅黑"/>
              <a:ea typeface="微软雅黑"/>
            </a:endParaRP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2、</a:t>
            </a:r>
            <a:r>
              <a:rPr sz="1400" b="1" dirty="0">
                <a:solidFill>
                  <a:srgbClr val="1A5C8E"/>
                </a:solidFill>
                <a:latin typeface="微软雅黑"/>
                <a:ea typeface="微软雅黑"/>
              </a:rPr>
              <a:t>主要特征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dirty="0">
                <a:solidFill>
                  <a:srgbClr val="333333"/>
                </a:solidFill>
                <a:latin typeface="微软雅黑"/>
                <a:ea typeface="微软雅黑"/>
              </a:rPr>
              <a:t>（1）每年都有规律的避暑避寒规划，一般提前1至2个月就确定好旅居地点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dirty="0">
                <a:solidFill>
                  <a:srgbClr val="333333"/>
                </a:solidFill>
                <a:latin typeface="微软雅黑"/>
                <a:ea typeface="微软雅黑"/>
              </a:rPr>
              <a:t>（2）对区域、城市选择性强，对地段比较不敏感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dirty="0">
                <a:solidFill>
                  <a:srgbClr val="333333"/>
                </a:solidFill>
                <a:latin typeface="微软雅黑"/>
                <a:ea typeface="微软雅黑"/>
              </a:rPr>
              <a:t>（3）每次旅居3个月左右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dirty="0">
                <a:solidFill>
                  <a:srgbClr val="333333"/>
                </a:solidFill>
                <a:latin typeface="微软雅黑"/>
                <a:ea typeface="微软雅黑"/>
              </a:rPr>
              <a:t>（4）选择便捷酒店、民宿旅居或农村房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dirty="0">
                <a:solidFill>
                  <a:srgbClr val="333333"/>
                </a:solidFill>
                <a:latin typeface="微软雅黑"/>
                <a:ea typeface="微软雅黑"/>
              </a:rPr>
              <a:t>（5）退休、</a:t>
            </a:r>
            <a:r>
              <a:rPr sz="1300" b="0" dirty="0" smtClean="0">
                <a:solidFill>
                  <a:srgbClr val="333333"/>
                </a:solidFill>
                <a:latin typeface="微软雅黑"/>
                <a:ea typeface="微软雅黑"/>
              </a:rPr>
              <a:t>无朝九晚五工作</a:t>
            </a:r>
            <a:endParaRPr sz="1300" b="0" dirty="0">
              <a:solidFill>
                <a:srgbClr val="333333"/>
              </a:solidFill>
              <a:latin typeface="微软雅黑"/>
              <a:ea typeface="微软雅黑"/>
            </a:endParaRP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3、</a:t>
            </a:r>
            <a:r>
              <a:rPr sz="1400" b="1" dirty="0">
                <a:solidFill>
                  <a:srgbClr val="1A5C8E"/>
                </a:solidFill>
                <a:latin typeface="微软雅黑"/>
                <a:ea typeface="微软雅黑"/>
              </a:rPr>
              <a:t>换住情况及动机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dirty="0">
                <a:solidFill>
                  <a:srgbClr val="333333"/>
                </a:solidFill>
                <a:latin typeface="微软雅黑"/>
                <a:ea typeface="微软雅黑"/>
              </a:rPr>
              <a:t>（1）大部分通过租赁方式实现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dirty="0">
                <a:solidFill>
                  <a:srgbClr val="333333"/>
                </a:solidFill>
                <a:latin typeface="微软雅黑"/>
                <a:ea typeface="微软雅黑"/>
              </a:rPr>
              <a:t>（2）因市区房子想卖，进行了清空或暂停出租，然后又卖不出去，想利用这段闲置时间进行交换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4、</a:t>
            </a:r>
            <a:r>
              <a:rPr sz="1400" b="1" dirty="0">
                <a:solidFill>
                  <a:srgbClr val="1A5C8E"/>
                </a:solidFill>
                <a:latin typeface="微软雅黑"/>
                <a:ea typeface="微软雅黑"/>
              </a:rPr>
              <a:t>跟我们的匹配度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altLang="en-US" sz="1300" dirty="0" smtClean="0">
                <a:solidFill>
                  <a:srgbClr val="333333"/>
                </a:solidFill>
                <a:latin typeface="微软雅黑"/>
                <a:ea typeface="微软雅黑"/>
              </a:rPr>
              <a:t>（</a:t>
            </a:r>
            <a:r>
              <a:rPr lang="en-US" altLang="zh-CN" sz="1300" dirty="0">
                <a:solidFill>
                  <a:srgbClr val="333333"/>
                </a:solidFill>
                <a:latin typeface="微软雅黑"/>
                <a:ea typeface="微软雅黑"/>
              </a:rPr>
              <a:t>1</a:t>
            </a:r>
            <a:r>
              <a:rPr lang="zh-CN" altLang="en-US" sz="1300" dirty="0">
                <a:solidFill>
                  <a:srgbClr val="333333"/>
                </a:solidFill>
                <a:latin typeface="微软雅黑"/>
                <a:ea typeface="微软雅黑"/>
              </a:rPr>
              <a:t>）理论上一个客户就可以占用大量资源，比如这个重庆客户，他有刚需，他用重庆</a:t>
            </a:r>
            <a:r>
              <a:rPr lang="en-US" altLang="zh-CN" sz="1300" dirty="0">
                <a:solidFill>
                  <a:srgbClr val="333333"/>
                </a:solidFill>
                <a:latin typeface="微软雅黑"/>
                <a:ea typeface="微软雅黑"/>
              </a:rPr>
              <a:t>6</a:t>
            </a:r>
            <a:r>
              <a:rPr lang="zh-CN" altLang="en-US" sz="1300" dirty="0">
                <a:solidFill>
                  <a:srgbClr val="333333"/>
                </a:solidFill>
                <a:latin typeface="微软雅黑"/>
                <a:ea typeface="微软雅黑"/>
              </a:rPr>
              <a:t>个月，直接换海南冬天</a:t>
            </a:r>
            <a:r>
              <a:rPr lang="en-US" altLang="zh-CN" sz="1300" dirty="0">
                <a:solidFill>
                  <a:srgbClr val="333333"/>
                </a:solidFill>
                <a:latin typeface="微软雅黑"/>
                <a:ea typeface="微软雅黑"/>
              </a:rPr>
              <a:t>3</a:t>
            </a:r>
            <a:r>
              <a:rPr lang="zh-CN" altLang="en-US" sz="1300" dirty="0">
                <a:solidFill>
                  <a:srgbClr val="333333"/>
                </a:solidFill>
                <a:latin typeface="微软雅黑"/>
                <a:ea typeface="微软雅黑"/>
              </a:rPr>
              <a:t>个月及贵阳</a:t>
            </a:r>
            <a:r>
              <a:rPr lang="en-US" altLang="zh-CN" sz="1300" dirty="0">
                <a:solidFill>
                  <a:srgbClr val="333333"/>
                </a:solidFill>
                <a:latin typeface="微软雅黑"/>
                <a:ea typeface="微软雅黑"/>
              </a:rPr>
              <a:t>3</a:t>
            </a:r>
            <a:r>
              <a:rPr lang="zh-CN" altLang="en-US" sz="1300" dirty="0">
                <a:solidFill>
                  <a:srgbClr val="333333"/>
                </a:solidFill>
                <a:latin typeface="微软雅黑"/>
                <a:ea typeface="微软雅黑"/>
              </a:rPr>
              <a:t>个月。</a:t>
            </a:r>
            <a:r>
              <a:rPr lang="en-US" altLang="zh-CN" sz="1300" dirty="0">
                <a:solidFill>
                  <a:srgbClr val="333333"/>
                </a:solidFill>
                <a:latin typeface="微软雅黑"/>
                <a:ea typeface="微软雅黑"/>
              </a:rPr>
              <a:t/>
            </a:r>
            <a:br>
              <a:rPr lang="en-US" altLang="zh-CN" sz="1300" dirty="0">
                <a:solidFill>
                  <a:srgbClr val="333333"/>
                </a:solidFill>
                <a:latin typeface="微软雅黑"/>
                <a:ea typeface="微软雅黑"/>
              </a:rPr>
            </a:br>
            <a:r>
              <a:rPr lang="zh-CN" altLang="en-US" sz="1300" dirty="0">
                <a:solidFill>
                  <a:srgbClr val="333333"/>
                </a:solidFill>
                <a:latin typeface="微软雅黑"/>
                <a:ea typeface="微软雅黑"/>
              </a:rPr>
              <a:t>（</a:t>
            </a:r>
            <a:r>
              <a:rPr lang="en-US" altLang="zh-CN" sz="1300" dirty="0">
                <a:solidFill>
                  <a:srgbClr val="333333"/>
                </a:solidFill>
                <a:latin typeface="微软雅黑"/>
                <a:ea typeface="微软雅黑"/>
              </a:rPr>
              <a:t>2</a:t>
            </a:r>
            <a:r>
              <a:rPr lang="zh-CN" altLang="en-US" sz="1300" dirty="0" smtClean="0">
                <a:solidFill>
                  <a:srgbClr val="333333"/>
                </a:solidFill>
                <a:latin typeface="微软雅黑"/>
                <a:ea typeface="微软雅黑"/>
              </a:rPr>
              <a:t>）目前，我们</a:t>
            </a:r>
            <a:r>
              <a:rPr lang="zh-CN" altLang="en-US" sz="1300" dirty="0">
                <a:solidFill>
                  <a:srgbClr val="333333"/>
                </a:solidFill>
                <a:latin typeface="微软雅黑"/>
                <a:ea typeface="微软雅黑"/>
              </a:rPr>
              <a:t>还是想通过短期交换的方式进行积累，充分利用资源。</a:t>
            </a:r>
          </a:p>
          <a:p>
            <a:r>
              <a:rPr lang="zh-CN" altLang="en-US" sz="1400" dirty="0" smtClean="0"/>
              <a:t>充分</a:t>
            </a:r>
            <a:r>
              <a:rPr lang="zh-CN" altLang="en-US" sz="1400" dirty="0"/>
              <a:t>利用资源。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50371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000"/>
            <a:ext cx="12192000" cy="468000"/>
          </a:xfrm>
          <a:prstGeom prst="rect">
            <a:avLst/>
          </a:prstGeom>
          <a:solidFill>
            <a:srgbClr val="1A5C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8000" tIns="25400" rIns="180000" bIns="25400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2、民宿业主、爱旅游交友，利用淡季低成本交换</a:t>
            </a:r>
          </a:p>
        </p:txBody>
      </p:sp>
      <p:pic>
        <p:nvPicPr>
          <p:cNvPr id="3" name="Picture 2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00" y="792000"/>
            <a:ext cx="2880000" cy="5837400"/>
          </a:xfrm>
          <a:prstGeom prst="rect">
            <a:avLst/>
          </a:prstGeom>
        </p:spPr>
      </p:pic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000" y="792000"/>
            <a:ext cx="2880000" cy="576466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300000" y="792000"/>
            <a:ext cx="5400000" cy="4680000"/>
          </a:xfrm>
          <a:prstGeom prst="roundRect">
            <a:avLst>
              <a:gd name="adj" fmla="val 3000"/>
            </a:avLst>
          </a:prstGeom>
          <a:solidFill>
            <a:srgbClr val="F5F7FA"/>
          </a:solidFill>
          <a:ln w="9525"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6000" tIns="144000" rIns="216000" bIns="144000" rtlCol="0" anchor="ctr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1A5C8E"/>
                </a:solidFill>
                <a:latin typeface="微软雅黑"/>
                <a:ea typeface="微软雅黑"/>
              </a:rPr>
              <a:t>客户画像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>
                <a:solidFill>
                  <a:srgbClr val="D48E2E"/>
                </a:solidFill>
                <a:latin typeface="微软雅黑"/>
                <a:ea typeface="微软雅黑"/>
              </a:rPr>
              <a:t>1、</a:t>
            </a:r>
            <a:r>
              <a:rPr sz="1400" b="1">
                <a:solidFill>
                  <a:srgbClr val="1A5C8E"/>
                </a:solidFill>
                <a:latin typeface="微软雅黑"/>
                <a:ea typeface="微软雅黑"/>
              </a:rPr>
              <a:t>地区：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全国各地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>
                <a:solidFill>
                  <a:srgbClr val="D48E2E"/>
                </a:solidFill>
                <a:latin typeface="微软雅黑"/>
                <a:ea typeface="微软雅黑"/>
              </a:rPr>
              <a:t>2、</a:t>
            </a:r>
            <a:r>
              <a:rPr sz="1400" b="1">
                <a:solidFill>
                  <a:srgbClr val="1A5C8E"/>
                </a:solidFill>
                <a:latin typeface="微软雅黑"/>
                <a:ea typeface="微软雅黑"/>
              </a:rPr>
              <a:t>主要特征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（1）运营小民宿，尤其是季节性强的民宿，旺季忙完后出去放松一段时间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（2）爱好旅游、交友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（3）地点选择：人对了或地点对了，其他不那么重要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（4）一个地方待2-7天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>
                <a:solidFill>
                  <a:srgbClr val="D48E2E"/>
                </a:solidFill>
                <a:latin typeface="微软雅黑"/>
                <a:ea typeface="微软雅黑"/>
              </a:rPr>
              <a:t>3、</a:t>
            </a:r>
            <a:r>
              <a:rPr sz="1400" b="1">
                <a:solidFill>
                  <a:srgbClr val="1A5C8E"/>
                </a:solidFill>
                <a:latin typeface="微软雅黑"/>
                <a:ea typeface="微软雅黑"/>
              </a:rPr>
              <a:t>换住情况及动机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（1）民宿淡季或空余时间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（2）旅游放松、交友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>
                <a:solidFill>
                  <a:srgbClr val="D48E2E"/>
                </a:solidFill>
                <a:latin typeface="微软雅黑"/>
                <a:ea typeface="微软雅黑"/>
              </a:rPr>
              <a:t>4、</a:t>
            </a:r>
            <a:r>
              <a:rPr sz="1400" b="1">
                <a:solidFill>
                  <a:srgbClr val="1A5C8E"/>
                </a:solidFill>
                <a:latin typeface="微软雅黑"/>
                <a:ea typeface="微软雅黑"/>
              </a:rPr>
              <a:t>跟我们的匹配度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（1）可以进行交换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（2）小圈子文化，搞定一个可能实现裂变</a:t>
            </a:r>
          </a:p>
        </p:txBody>
      </p:sp>
    </p:spTree>
    <p:extLst>
      <p:ext uri="{BB962C8B-B14F-4D97-AF65-F5344CB8AC3E}">
        <p14:creationId xmlns:p14="http://schemas.microsoft.com/office/powerpoint/2010/main" val="1662453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000"/>
            <a:ext cx="12192000" cy="468000"/>
          </a:xfrm>
          <a:prstGeom prst="rect">
            <a:avLst/>
          </a:prstGeom>
          <a:solidFill>
            <a:srgbClr val="1A5C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8000" tIns="25400" rIns="180000" bIns="25400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3、旅居达人，有闲置房</a:t>
            </a:r>
          </a:p>
        </p:txBody>
      </p:sp>
      <p:pic>
        <p:nvPicPr>
          <p:cNvPr id="3" name="Picture 2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00" y="792000"/>
            <a:ext cx="2880000" cy="5930918"/>
          </a:xfrm>
          <a:prstGeom prst="rect">
            <a:avLst/>
          </a:prstGeom>
        </p:spPr>
      </p:pic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000" y="792000"/>
            <a:ext cx="2880000" cy="593091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300000" y="792000"/>
            <a:ext cx="5400000" cy="4680000"/>
          </a:xfrm>
          <a:prstGeom prst="roundRect">
            <a:avLst>
              <a:gd name="adj" fmla="val 3000"/>
            </a:avLst>
          </a:prstGeom>
          <a:solidFill>
            <a:srgbClr val="F5F7FA"/>
          </a:solidFill>
          <a:ln w="9525"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6000" tIns="144000" rIns="216000" bIns="144000" rtlCol="0" anchor="ctr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1A5C8E"/>
                </a:solidFill>
                <a:latin typeface="微软雅黑"/>
                <a:ea typeface="微软雅黑"/>
              </a:rPr>
              <a:t>客户画像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>
                <a:solidFill>
                  <a:srgbClr val="D48E2E"/>
                </a:solidFill>
                <a:latin typeface="微软雅黑"/>
                <a:ea typeface="微软雅黑"/>
              </a:rPr>
              <a:t>1、</a:t>
            </a:r>
            <a:r>
              <a:rPr sz="1400" b="1">
                <a:solidFill>
                  <a:srgbClr val="1A5C8E"/>
                </a:solidFill>
                <a:latin typeface="微软雅黑"/>
                <a:ea typeface="微软雅黑"/>
              </a:rPr>
              <a:t>地区：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全国各地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>
                <a:solidFill>
                  <a:srgbClr val="D48E2E"/>
                </a:solidFill>
                <a:latin typeface="微软雅黑"/>
                <a:ea typeface="微软雅黑"/>
              </a:rPr>
              <a:t>2、</a:t>
            </a:r>
            <a:r>
              <a:rPr sz="1400" b="1">
                <a:solidFill>
                  <a:srgbClr val="1A5C8E"/>
                </a:solidFill>
                <a:latin typeface="微软雅黑"/>
                <a:ea typeface="微软雅黑"/>
              </a:rPr>
              <a:t>主要特征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（1）已退休，时间充裕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（2）有闲置房（想卖卖不出去）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（3）爱好旅居深度游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（4）地点选择：比较个性化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（5）一个地方待1个月以上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>
                <a:solidFill>
                  <a:srgbClr val="D48E2E"/>
                </a:solidFill>
                <a:latin typeface="微软雅黑"/>
                <a:ea typeface="微软雅黑"/>
              </a:rPr>
              <a:t>3、</a:t>
            </a:r>
            <a:r>
              <a:rPr sz="1400" b="1">
                <a:solidFill>
                  <a:srgbClr val="1A5C8E"/>
                </a:solidFill>
                <a:latin typeface="微软雅黑"/>
                <a:ea typeface="微软雅黑"/>
              </a:rPr>
              <a:t>换住情况及动机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（1）闲置房想卖卖不出去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（2）满足旅居需求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>
                <a:solidFill>
                  <a:srgbClr val="D48E2E"/>
                </a:solidFill>
                <a:latin typeface="微软雅黑"/>
                <a:ea typeface="微软雅黑"/>
              </a:rPr>
              <a:t>4、</a:t>
            </a:r>
            <a:r>
              <a:rPr sz="1400" b="1">
                <a:solidFill>
                  <a:srgbClr val="1A5C8E"/>
                </a:solidFill>
                <a:latin typeface="微软雅黑"/>
                <a:ea typeface="微软雅黑"/>
              </a:rPr>
              <a:t>跟我们的匹配度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（1）可尝试进行不超过1个月的交换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>
                <a:solidFill>
                  <a:srgbClr val="333333"/>
                </a:solidFill>
                <a:latin typeface="微软雅黑"/>
                <a:ea typeface="微软雅黑"/>
              </a:rPr>
              <a:t>（2）平台交换潜在优质客户</a:t>
            </a:r>
          </a:p>
        </p:txBody>
      </p:sp>
    </p:spTree>
    <p:extLst>
      <p:ext uri="{BB962C8B-B14F-4D97-AF65-F5344CB8AC3E}">
        <p14:creationId xmlns:p14="http://schemas.microsoft.com/office/powerpoint/2010/main" val="93554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000"/>
            <a:ext cx="12192000" cy="468000"/>
          </a:xfrm>
          <a:prstGeom prst="rect">
            <a:avLst/>
          </a:prstGeom>
          <a:solidFill>
            <a:srgbClr val="1A5C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8000" tIns="25400" rIns="180000" bIns="25400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4、假换住、白嫖党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20000" y="900000"/>
            <a:ext cx="10800000" cy="4320000"/>
          </a:xfrm>
          <a:prstGeom prst="roundRect">
            <a:avLst>
              <a:gd name="adj" fmla="val 3000"/>
            </a:avLst>
          </a:prstGeom>
          <a:solidFill>
            <a:srgbClr val="F5F7FA"/>
          </a:solidFill>
          <a:ln w="9525"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6000" tIns="144000" rIns="216000" bIns="144000" rtlCol="0" anchor="ctr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dirty="0" err="1">
                <a:solidFill>
                  <a:srgbClr val="1A5C8E"/>
                </a:solidFill>
                <a:latin typeface="微软雅黑"/>
                <a:ea typeface="微软雅黑"/>
              </a:rPr>
              <a:t>客户画像</a:t>
            </a:r>
            <a:endParaRPr sz="1800" b="1" dirty="0">
              <a:solidFill>
                <a:srgbClr val="1A5C8E"/>
              </a:solidFill>
              <a:latin typeface="微软雅黑"/>
              <a:ea typeface="微软雅黑"/>
            </a:endParaRP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1、</a:t>
            </a:r>
            <a:r>
              <a:rPr sz="1400" b="1" dirty="0">
                <a:solidFill>
                  <a:srgbClr val="1A5C8E"/>
                </a:solidFill>
                <a:latin typeface="微软雅黑"/>
                <a:ea typeface="微软雅黑"/>
              </a:rPr>
              <a:t>地区：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dirty="0" err="1">
                <a:solidFill>
                  <a:srgbClr val="333333"/>
                </a:solidFill>
                <a:latin typeface="微软雅黑"/>
                <a:ea typeface="微软雅黑"/>
              </a:rPr>
              <a:t>全国各地</a:t>
            </a:r>
            <a:endParaRPr sz="1300" b="0" dirty="0">
              <a:solidFill>
                <a:srgbClr val="333333"/>
              </a:solidFill>
              <a:latin typeface="微软雅黑"/>
              <a:ea typeface="微软雅黑"/>
            </a:endParaRP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2、</a:t>
            </a:r>
            <a:r>
              <a:rPr sz="1400" b="1" dirty="0">
                <a:solidFill>
                  <a:srgbClr val="1A5C8E"/>
                </a:solidFill>
                <a:latin typeface="微软雅黑"/>
                <a:ea typeface="微软雅黑"/>
              </a:rPr>
              <a:t>主要特征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lang="zh-CN" altLang="en-US" sz="1300" dirty="0">
                <a:solidFill>
                  <a:srgbClr val="333333"/>
                </a:solidFill>
                <a:latin typeface="微软雅黑"/>
                <a:ea typeface="微软雅黑"/>
              </a:rPr>
              <a:t>第</a:t>
            </a:r>
            <a:r>
              <a:rPr lang="zh-CN" altLang="en-US" sz="1300" dirty="0" smtClean="0">
                <a:solidFill>
                  <a:srgbClr val="333333"/>
                </a:solidFill>
                <a:latin typeface="微软雅黑"/>
                <a:ea typeface="微软雅黑"/>
              </a:rPr>
              <a:t>一类：</a:t>
            </a:r>
            <a:r>
              <a:rPr sz="1300" b="0" dirty="0" err="1" smtClean="0">
                <a:solidFill>
                  <a:srgbClr val="333333"/>
                </a:solidFill>
                <a:latin typeface="微软雅黑"/>
                <a:ea typeface="微软雅黑"/>
              </a:rPr>
              <a:t>民宿业主</a:t>
            </a:r>
            <a:r>
              <a:rPr sz="1300" b="0" dirty="0" err="1">
                <a:solidFill>
                  <a:srgbClr val="333333"/>
                </a:solidFill>
                <a:latin typeface="微软雅黑"/>
                <a:ea typeface="微软雅黑"/>
              </a:rPr>
              <a:t>：以换住的名义做引流，客人换过来，收取一定的换住费用。实际他本人不去换</a:t>
            </a:r>
            <a:r>
              <a:rPr sz="1300" b="0" dirty="0">
                <a:solidFill>
                  <a:srgbClr val="333333"/>
                </a:solidFill>
                <a:latin typeface="微软雅黑"/>
                <a:ea typeface="微软雅黑"/>
              </a:rPr>
              <a:t>。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lang="zh-CN" altLang="en-US" sz="1300" dirty="0">
                <a:solidFill>
                  <a:srgbClr val="333333"/>
                </a:solidFill>
                <a:latin typeface="微软雅黑"/>
                <a:ea typeface="微软雅黑"/>
              </a:rPr>
              <a:t>第二</a:t>
            </a:r>
            <a:r>
              <a:rPr lang="zh-CN" altLang="en-US" sz="1300" dirty="0" smtClean="0">
                <a:solidFill>
                  <a:srgbClr val="333333"/>
                </a:solidFill>
                <a:latin typeface="微软雅黑"/>
                <a:ea typeface="微软雅黑"/>
              </a:rPr>
              <a:t>类：</a:t>
            </a:r>
            <a:r>
              <a:rPr sz="1300" b="0" dirty="0" err="1" smtClean="0">
                <a:solidFill>
                  <a:srgbClr val="333333"/>
                </a:solidFill>
                <a:latin typeface="微软雅黑"/>
                <a:ea typeface="微软雅黑"/>
              </a:rPr>
              <a:t>虚构或包装一套小众的民宿</a:t>
            </a:r>
            <a:r>
              <a:rPr sz="1300" b="0" dirty="0" err="1">
                <a:solidFill>
                  <a:srgbClr val="333333"/>
                </a:solidFill>
                <a:latin typeface="微软雅黑"/>
                <a:ea typeface="微软雅黑"/>
              </a:rPr>
              <a:t>，进行全国交换，他本身的民宿交换价值很低</a:t>
            </a:r>
            <a:r>
              <a:rPr sz="1300" b="0" dirty="0">
                <a:solidFill>
                  <a:srgbClr val="333333"/>
                </a:solidFill>
                <a:latin typeface="微软雅黑"/>
                <a:ea typeface="微软雅黑"/>
              </a:rPr>
              <a:t>。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3、</a:t>
            </a:r>
            <a:r>
              <a:rPr sz="1400" b="1" dirty="0">
                <a:solidFill>
                  <a:srgbClr val="E86E4E"/>
                </a:solidFill>
                <a:latin typeface="微软雅黑"/>
                <a:ea typeface="微软雅黑"/>
              </a:rPr>
              <a:t>风险提示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dirty="0" err="1">
                <a:solidFill>
                  <a:srgbClr val="333333"/>
                </a:solidFill>
                <a:latin typeface="微软雅黑"/>
                <a:ea typeface="微软雅黑"/>
              </a:rPr>
              <a:t>此类用户会消耗平台信用，需建立审核机制与黑名单制度予以防范</a:t>
            </a:r>
            <a:endParaRPr sz="1300" b="0" dirty="0">
              <a:solidFill>
                <a:srgbClr val="333333"/>
              </a:solidFill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122237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000"/>
            <a:ext cx="12192000" cy="468000"/>
          </a:xfrm>
          <a:prstGeom prst="rect">
            <a:avLst/>
          </a:prstGeom>
          <a:solidFill>
            <a:srgbClr val="1A5C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8000" tIns="25400" rIns="180000" bIns="25400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5、换不成功原因</a:t>
            </a:r>
          </a:p>
        </p:txBody>
      </p:sp>
      <p:pic>
        <p:nvPicPr>
          <p:cNvPr id="3" name="Picture 2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99" y="791999"/>
            <a:ext cx="2501427" cy="5941309"/>
          </a:xfrm>
          <a:prstGeom prst="rect">
            <a:avLst/>
          </a:prstGeom>
        </p:spPr>
      </p:pic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5363" y="791999"/>
            <a:ext cx="2584555" cy="5827009"/>
          </a:xfrm>
          <a:prstGeom prst="rect">
            <a:avLst/>
          </a:prstGeom>
        </p:spPr>
      </p:pic>
      <p:pic>
        <p:nvPicPr>
          <p:cNvPr id="5" name="Picture 4" descr="image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5854" y="849149"/>
            <a:ext cx="2454136" cy="582700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333508" y="792000"/>
            <a:ext cx="3366491" cy="2880000"/>
          </a:xfrm>
          <a:prstGeom prst="roundRect">
            <a:avLst>
              <a:gd name="adj" fmla="val 3000"/>
            </a:avLst>
          </a:prstGeom>
          <a:solidFill>
            <a:srgbClr val="F5F7FA"/>
          </a:solidFill>
          <a:ln w="9525"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6000" tIns="144000" rIns="216000" bIns="144000" rtlCol="0" anchor="ctr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dirty="0" err="1">
                <a:solidFill>
                  <a:srgbClr val="1A5C8E"/>
                </a:solidFill>
                <a:latin typeface="微软雅黑"/>
                <a:ea typeface="微软雅黑"/>
              </a:rPr>
              <a:t>可能原因</a:t>
            </a:r>
            <a:endParaRPr sz="1800" b="1" dirty="0">
              <a:solidFill>
                <a:srgbClr val="1A5C8E"/>
              </a:solidFill>
              <a:latin typeface="微软雅黑"/>
              <a:ea typeface="微软雅黑"/>
            </a:endParaRP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3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1、</a:t>
            </a:r>
            <a:r>
              <a:rPr sz="1400" b="1" dirty="0">
                <a:solidFill>
                  <a:srgbClr val="333333"/>
                </a:solidFill>
                <a:latin typeface="微软雅黑"/>
                <a:ea typeface="微软雅黑"/>
              </a:rPr>
              <a:t>有想法，但没时间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3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2、</a:t>
            </a:r>
            <a:r>
              <a:rPr sz="1400" b="1" dirty="0">
                <a:solidFill>
                  <a:srgbClr val="333333"/>
                </a:solidFill>
                <a:latin typeface="微软雅黑"/>
                <a:ea typeface="微软雅黑"/>
              </a:rPr>
              <a:t>对换住存在顾虑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3、</a:t>
            </a:r>
            <a:r>
              <a:rPr sz="1400" b="1" dirty="0">
                <a:solidFill>
                  <a:srgbClr val="333333"/>
                </a:solidFill>
                <a:latin typeface="微软雅黑"/>
                <a:ea typeface="微软雅黑"/>
              </a:rPr>
              <a:t>需要时间精准匹配，难度大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0" dirty="0">
                <a:solidFill>
                  <a:srgbClr val="888888"/>
                </a:solidFill>
                <a:latin typeface="微软雅黑"/>
                <a:ea typeface="微软雅黑"/>
              </a:rPr>
              <a:t>（</a:t>
            </a:r>
            <a:r>
              <a:rPr sz="1200" b="0" dirty="0" err="1">
                <a:solidFill>
                  <a:srgbClr val="888888"/>
                </a:solidFill>
                <a:latin typeface="微软雅黑"/>
                <a:ea typeface="微软雅黑"/>
              </a:rPr>
              <a:t>没有多余的房子，出去旅居的这一小段时间拿出来换</a:t>
            </a:r>
            <a:r>
              <a:rPr sz="1200" b="0" dirty="0">
                <a:solidFill>
                  <a:srgbClr val="888888"/>
                </a:solidFill>
                <a:latin typeface="微软雅黑"/>
                <a:ea typeface="微软雅黑"/>
              </a:rPr>
              <a:t>）</a:t>
            </a:r>
          </a:p>
          <a:p>
            <a:pPr algn="l">
              <a:lnSpc>
                <a:spcPct val="130000"/>
              </a:lnSpc>
              <a:spcBef>
                <a:spcPts val="400"/>
              </a:spcBef>
              <a:spcAft>
                <a:spcPts val="3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4、</a:t>
            </a:r>
            <a:r>
              <a:rPr sz="1400" b="1" dirty="0">
                <a:solidFill>
                  <a:srgbClr val="333333"/>
                </a:solidFill>
                <a:latin typeface="微软雅黑"/>
                <a:ea typeface="微软雅黑"/>
              </a:rPr>
              <a:t>出行计划前置时间比较长</a:t>
            </a:r>
          </a:p>
        </p:txBody>
      </p:sp>
    </p:spTree>
    <p:extLst>
      <p:ext uri="{BB962C8B-B14F-4D97-AF65-F5344CB8AC3E}">
        <p14:creationId xmlns:p14="http://schemas.microsoft.com/office/powerpoint/2010/main" val="1466275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000"/>
            <a:ext cx="12192000" cy="468000"/>
          </a:xfrm>
          <a:prstGeom prst="rect">
            <a:avLst/>
          </a:prstGeom>
          <a:solidFill>
            <a:srgbClr val="1A5C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8000" tIns="25400" rIns="180000" bIns="25400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6、平台作用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27" y="1332000"/>
            <a:ext cx="6539564" cy="394658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957655" y="958582"/>
            <a:ext cx="4680000" cy="4320000"/>
          </a:xfrm>
          <a:prstGeom prst="roundRect">
            <a:avLst>
              <a:gd name="adj" fmla="val 3000"/>
            </a:avLst>
          </a:prstGeom>
          <a:solidFill>
            <a:srgbClr val="F5F7FA"/>
          </a:solidFill>
          <a:ln w="9525"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6000" tIns="144000" rIns="216000" bIns="144000" rtlCol="0" anchor="ctr"/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1、</a:t>
            </a:r>
            <a:r>
              <a:rPr sz="1400" b="1" dirty="0">
                <a:solidFill>
                  <a:srgbClr val="1A5C8E"/>
                </a:solidFill>
                <a:latin typeface="微软雅黑"/>
                <a:ea typeface="微软雅黑"/>
              </a:rPr>
              <a:t>目前状态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dirty="0">
                <a:solidFill>
                  <a:srgbClr val="333333"/>
                </a:solidFill>
                <a:latin typeface="微软雅黑"/>
                <a:ea typeface="微软雅黑"/>
              </a:rPr>
              <a:t>（1）通过现有的房源，以点对点方式积累客户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0" dirty="0">
                <a:solidFill>
                  <a:srgbClr val="333333"/>
                </a:solidFill>
                <a:latin typeface="微软雅黑"/>
                <a:ea typeface="微软雅黑"/>
              </a:rPr>
              <a:t>（2）通过平台进行点对点撮合难度大</a:t>
            </a:r>
            <a:r>
              <a:rPr sz="1300" b="0" dirty="0" smtClean="0">
                <a:solidFill>
                  <a:srgbClr val="333333"/>
                </a:solidFill>
                <a:latin typeface="微软雅黑"/>
                <a:ea typeface="微软雅黑"/>
              </a:rPr>
              <a:t>，存在感低</a:t>
            </a:r>
            <a:endParaRPr sz="1300" b="0" dirty="0">
              <a:solidFill>
                <a:srgbClr val="333333"/>
              </a:solidFill>
              <a:latin typeface="微软雅黑"/>
              <a:ea typeface="微软雅黑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dirty="0">
                <a:solidFill>
                  <a:srgbClr val="888888"/>
                </a:solidFill>
                <a:latin typeface="微软雅黑"/>
                <a:ea typeface="微软雅黑"/>
              </a:rPr>
              <a:t>（</a:t>
            </a:r>
            <a:r>
              <a:rPr sz="1200" b="0" dirty="0" err="1">
                <a:solidFill>
                  <a:srgbClr val="888888"/>
                </a:solidFill>
                <a:latin typeface="微软雅黑"/>
                <a:ea typeface="微软雅黑"/>
              </a:rPr>
              <a:t>微信群、私聊、个性化</a:t>
            </a:r>
            <a:r>
              <a:rPr sz="1200" b="0" dirty="0">
                <a:solidFill>
                  <a:srgbClr val="888888"/>
                </a:solidFill>
                <a:latin typeface="微软雅黑"/>
                <a:ea typeface="微软雅黑"/>
              </a:rPr>
              <a:t>）</a:t>
            </a: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300"/>
              </a:spcAft>
            </a:pPr>
            <a:r>
              <a:rPr sz="1400" b="1" dirty="0">
                <a:solidFill>
                  <a:srgbClr val="D48E2E"/>
                </a:solidFill>
                <a:latin typeface="微软雅黑"/>
                <a:ea typeface="微软雅黑"/>
              </a:rPr>
              <a:t>2、</a:t>
            </a:r>
            <a:r>
              <a:rPr sz="1400" b="1" dirty="0">
                <a:solidFill>
                  <a:srgbClr val="1A5C8E"/>
                </a:solidFill>
                <a:latin typeface="微软雅黑"/>
                <a:ea typeface="微软雅黑"/>
              </a:rPr>
              <a:t>平台方向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dirty="0" err="1">
                <a:solidFill>
                  <a:srgbClr val="333333"/>
                </a:solidFill>
                <a:latin typeface="微软雅黑"/>
                <a:ea typeface="微软雅黑"/>
              </a:rPr>
              <a:t>通过种子客户积累，逐步引导进行积分方式的点对平台交换</a:t>
            </a:r>
            <a:endParaRPr sz="1300" b="0" dirty="0">
              <a:solidFill>
                <a:srgbClr val="333333"/>
              </a:solidFill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794385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353</Words>
  <Application>Microsoft Office PowerPoint</Application>
  <PresentationFormat>宽屏</PresentationFormat>
  <Paragraphs>70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邹福珍</dc:creator>
  <cp:lastModifiedBy>邹福珍</cp:lastModifiedBy>
  <cp:revision>28</cp:revision>
  <dcterms:created xsi:type="dcterms:W3CDTF">2026-07-30T00:35:00Z</dcterms:created>
  <dcterms:modified xsi:type="dcterms:W3CDTF">2026-07-30T06:57:09Z</dcterms:modified>
</cp:coreProperties>
</file>