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1828800"/>
            <a:ext cx="9144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200" b="1">
                <a:solidFill>
                  <a:srgbClr val="FFFFFF"/>
                </a:solidFill>
              </a:defRPr>
            </a:pPr>
            <a:r>
              <a:t>碧桂园花溪首府</a:t>
            </a:r>
          </a:p>
          <a:p>
            <a:pPr algn="ctr">
              <a:spcBef>
                <a:spcPts val="1200"/>
              </a:spcBef>
              <a:defRPr sz="2400">
                <a:solidFill>
                  <a:srgbClr val="C8E6C9"/>
                </a:solidFill>
              </a:defRPr>
            </a:pPr>
            <a:r>
              <a:t>项目介绍与投资价值分析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4389120"/>
            <a:ext cx="8229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>
                <a:solidFill>
                  <a:srgbClr val="A5D6A7"/>
                </a:solidFill>
              </a:defRPr>
            </a:pPr>
            <a:r>
              <a:t>贵州省贵阳市花溪区 · 孟关乡</a:t>
            </a:r>
          </a:p>
          <a:p>
            <a:pPr algn="ctr">
              <a:spcBef>
                <a:spcPts val="800"/>
              </a:spcBef>
              <a:defRPr sz="1200">
                <a:solidFill>
                  <a:srgbClr val="81C784"/>
                </a:solidFill>
              </a:defRPr>
            </a:pPr>
            <a:r>
              <a:t>数据来源：房天下 / 链家 / 网易房产 / 吉屋网 / 贵阳市政府</a:t>
            </a:r>
          </a:p>
          <a:p>
            <a:pPr algn="ctr">
              <a:spcBef>
                <a:spcPts val="400"/>
              </a:spcBef>
              <a:defRPr sz="1200">
                <a:solidFill>
                  <a:srgbClr val="81C784"/>
                </a:solidFill>
              </a:defRPr>
            </a:pPr>
            <a:r>
              <a:t>整理日期：2026年7月24日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目  录</a:t>
            </a:r>
          </a:p>
          <a:p>
            <a:pPr>
              <a:spcBef>
                <a:spcPts val="400"/>
              </a:spcBef>
              <a:defRPr sz="1300">
                <a:solidFill>
                  <a:srgbClr val="666666"/>
                </a:solidFill>
              </a:defRPr>
            </a:pPr>
            <a: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" y="13716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2801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楼盘基本信息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开发商、物业、产权、建筑规划等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2344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453128" y="13716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12801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位置与区位优势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花溪区核心位置、交通通达性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80" y="12344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65008" y="13716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12801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户型与楼层规划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1-4室多元户型、楼层分布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1488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1248" y="22860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1945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二手房价格行情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参考均价、近期成交记录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1488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4453128" y="22860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3480" y="21945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租赁市场行情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各户型租金水平、租售比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55280" y="21488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065008" y="22860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21945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周边配套设施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交通、教育、医疗、商业、休闲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30632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41248" y="32004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31089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花溪区区域价值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旅游资源、5A景区、文旅数据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43400" y="30632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453128" y="32004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83480" y="31089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避暑旅居政策利好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2026贵阳旅居政策、民宿集群规划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955280" y="3063240"/>
            <a:ext cx="3383280" cy="777240"/>
          </a:xfrm>
          <a:prstGeom prst="roundRect">
            <a:avLst>
              <a:gd name="adj" fmla="val 8000"/>
            </a:avLst>
          </a:prstGeom>
          <a:solidFill>
            <a:srgbClr val="E8F5E9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065008" y="3200400"/>
            <a:ext cx="457200" cy="457200"/>
          </a:xfrm>
          <a:prstGeom prst="ellipse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5360" y="3108960"/>
            <a:ext cx="2651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B5E20"/>
                </a:solidFill>
              </a:defRPr>
            </a:pPr>
            <a:r>
              <a:t>民宿经营前景分析</a:t>
            </a:r>
          </a:p>
          <a:p>
            <a:pPr>
              <a:defRPr sz="900">
                <a:solidFill>
                  <a:srgbClr val="666666"/>
                </a:solidFill>
              </a:defRPr>
            </a:pPr>
            <a:r>
              <a:t>投资回报测算与风险评估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01  楼盘基本信息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188720"/>
            <a:ext cx="3291840" cy="100584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开发商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碧桂园控股有限公司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中国房企TOP级品牌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97680" y="1188720"/>
            <a:ext cx="3291840" cy="100584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物业类型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住宅（板塔结合）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70年产权 · 精装修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3840" y="1188720"/>
            <a:ext cx="3291840" cy="100584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建成年代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2016年建成交付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2015年5月首次开盘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2423160"/>
          <a:ext cx="6583680" cy="652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475488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项目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详情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楼盘名称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碧桂园花溪首府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楼盘地址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贵阳市花溪区孟关乡国际贸易汽车城旁（溪孟路）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开发商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碧桂园控股有限公司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物业公司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广东碧桂园物业服务有限公司贵阳分公司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物业费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1.90元/㎡·月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产权年限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70年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建筑类别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高层 · 板塔结合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占地面积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约154,000㎡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建筑面积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约538,200㎡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总户数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2,945户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楼栋总数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18栋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容积率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3.57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绿化率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35.21%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车位配比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1:1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装修情况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精装修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销售状态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已售完（二手房市场交易中）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589520" y="2423160"/>
            <a:ext cx="3840480" cy="1188720"/>
          </a:xfrm>
          <a:prstGeom prst="roundRect">
            <a:avLst>
              <a:gd name="adj" fmla="val 5000"/>
            </a:avLst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小区评分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8.4 / 10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房天下综合评分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9520" y="3749040"/>
            <a:ext cx="3840480" cy="118872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参考均价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4,031元/㎡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2026年7月（房天下）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89520" y="5074920"/>
            <a:ext cx="3840480" cy="118872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历史成交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361套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累计成交记录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02  位置与区位优势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Microsoft YaHei"/>
              </a:defRPr>
            </a:pPr>
            <a:r>
              <a:t>碧桂园花溪首府位于贵阳市花溪区孟关乡，地处花溪生态区核心地带，紧邻国际贸易汽车城。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3383280" cy="182880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生态区位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花溪区素有「高原明珠」之称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集璀璨人文、生态旅游于一体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致力打造墅区高层品质住区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737360"/>
            <a:ext cx="3383280" cy="182880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交通通达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孟溪路连接花溪城区、经开、孟关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公交239/250/809路直达市区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溪孟路站距小区仅196米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737360"/>
            <a:ext cx="3383280" cy="1828800"/>
          </a:xfrm>
          <a:prstGeom prst="roundRect">
            <a:avLst>
              <a:gd name="adj" fmla="val 5000"/>
            </a:avLst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区域定位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花溪区 — 贵阳文旅核心板块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孟关 — 汽车城商贸产业带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毗邻花溪碧桂园别墅区（均价1万+）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7947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5E20"/>
                </a:solidFill>
                <a:latin typeface="Microsoft YaHei"/>
              </a:defRPr>
            </a:pPr>
            <a:r>
              <a:t>周边小区价格对比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4206240"/>
          <a:ext cx="54864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828800"/>
                <a:gridCol w="137160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小区名称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区域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参考均价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花溪碧桂园别墅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花溪·孟关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10,149元/㎡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蓝光·雍锦府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花溪·孟关（新盘）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8,500元/㎡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贵州当代MOMΛ未来城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花溪·孟关（新盘）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5,400元/㎡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碧桂园花溪首府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花溪·孟关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4,031元/㎡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400800" y="4206240"/>
            <a:ext cx="5029200" cy="1828800"/>
          </a:xfrm>
          <a:prstGeom prst="roundRect">
            <a:avLst>
              <a:gd name="adj" fmla="val 5000"/>
            </a:avLst>
          </a:prstGeom>
          <a:solidFill>
            <a:srgbClr val="E8F5E9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/>
          <a:lstStyle/>
          <a:p>
            <a:pPr algn="ctr">
              <a:defRPr sz="1600" b="1">
                <a:solidFill>
                  <a:srgbClr val="1B5E20"/>
                </a:solidFill>
              </a:defRPr>
            </a:pPr>
            <a:r>
              <a:t>💡 价格洼地分析</a:t>
            </a:r>
          </a:p>
          <a:p>
            <a:pPr>
              <a:spcBef>
                <a:spcPts val="400"/>
              </a:spcBef>
              <a:defRPr sz="1200">
                <a:solidFill>
                  <a:srgbClr val="333333"/>
                </a:solidFill>
              </a:defRPr>
            </a:pPr>
            <a:r>
              <a:t>• 碧桂园花溪首府（4,031元/㎡）仅为同区域花溪碧桂园别墅（10,149元/㎡）的40%</a:t>
            </a:r>
          </a:p>
          <a:p>
            <a:pPr>
              <a:spcBef>
                <a:spcPts val="400"/>
              </a:spcBef>
              <a:defRPr sz="1200">
                <a:solidFill>
                  <a:srgbClr val="333333"/>
                </a:solidFill>
              </a:defRPr>
            </a:pPr>
            <a:r>
              <a:t>• 低于周边新盘蓝光·雍锦府（8,500元/㎡）和当代MOMΛ（5,400元/㎡）</a:t>
            </a:r>
          </a:p>
          <a:p>
            <a:pPr>
              <a:spcBef>
                <a:spcPts val="400"/>
              </a:spcBef>
              <a:defRPr sz="1200">
                <a:solidFill>
                  <a:srgbClr val="333333"/>
                </a:solidFill>
              </a:defRPr>
            </a:pPr>
            <a:r>
              <a:t>• 处于区域价格底部，具备较大的价值修复和升值空间</a:t>
            </a:r>
          </a:p>
          <a:p>
            <a:pPr>
              <a:spcBef>
                <a:spcPts val="400"/>
              </a:spcBef>
              <a:defRPr sz="1200">
                <a:solidFill>
                  <a:srgbClr val="333333"/>
                </a:solidFill>
              </a:defRPr>
            </a:pPr>
            <a:r>
              <a:t>• 结合花溪区文旅产业快速发展，区域价值有望持续提升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03  户型与楼层规划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Microsoft YaHei"/>
              </a:defRPr>
            </a:pPr>
            <a:r>
              <a:t>涵盖1室至4室多元户型，建筑面积约50㎡–140㎡，满足刚需至改善全周期需求。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5E20"/>
                </a:solidFill>
                <a:latin typeface="Microsoft YaHei"/>
              </a:defRPr>
            </a:pPr>
            <a:r>
              <a:t>户型一览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103120"/>
          <a:ext cx="530352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256032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户型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建筑面积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特点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1室2厅1卫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50㎡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精致小户型，低总价入门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2室2厅1卫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75㎡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紧凑两房，刚需首选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3室2厅1卫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86㎡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经济三房，性价比高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3室2厅2卫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117㎡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舒适三房，双卫设计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3室2厅2卫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134㎡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阔绰三房，改善优选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4室2厅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139.15㎡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大平层四房，阔景视野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00800" y="169164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5E20"/>
                </a:solidFill>
                <a:latin typeface="Microsoft YaHei"/>
              </a:defRPr>
            </a:pPr>
            <a:r>
              <a:t>楼层分布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103120"/>
            <a:ext cx="1554480" cy="91440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浅山7-9#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30层高层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92440" y="2103120"/>
            <a:ext cx="1554480" cy="91440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1-6#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15层高层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784080" y="2103120"/>
            <a:ext cx="1554480" cy="91440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11-15#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30层高层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3154680"/>
            <a:ext cx="1554480" cy="91440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23、22#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32层高层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3154680"/>
            <a:ext cx="1554480" cy="91440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16、17#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15层高层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754880"/>
            <a:ext cx="10698480" cy="146304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37160"/>
          <a:lstStyle/>
          <a:p>
            <a:pPr algn="ctr">
              <a:defRPr sz="1500" b="1">
                <a:solidFill>
                  <a:srgbClr val="1B5E20"/>
                </a:solidFill>
              </a:defRPr>
            </a:pPr>
            <a:r>
              <a:t>🏠 户型亮点</a:t>
            </a:r>
          </a:p>
          <a:p>
            <a:pPr>
              <a:spcBef>
                <a:spcPts val="300"/>
              </a:spcBef>
              <a:defRPr sz="1200">
                <a:solidFill>
                  <a:srgbClr val="333333"/>
                </a:solidFill>
              </a:defRPr>
            </a:pPr>
            <a:r>
              <a:t>• 主力户型为3室（86/117/134㎡），面向改善型家庭，南北通透，采光良好</a:t>
            </a:r>
          </a:p>
          <a:p>
            <a:pPr>
              <a:spcBef>
                <a:spcPts val="300"/>
              </a:spcBef>
              <a:defRPr sz="1200">
                <a:solidFill>
                  <a:srgbClr val="333333"/>
                </a:solidFill>
              </a:defRPr>
            </a:pPr>
            <a:r>
              <a:t>• 1室小户型（50㎡）总价仅15-18万，投资门槛极低，适合民宿/出租用途</a:t>
            </a:r>
          </a:p>
          <a:p>
            <a:pPr>
              <a:spcBef>
                <a:spcPts val="300"/>
              </a:spcBef>
              <a:defRPr sz="1200">
                <a:solidFill>
                  <a:srgbClr val="333333"/>
                </a:solidFill>
              </a:defRPr>
            </a:pPr>
            <a:r>
              <a:t>• 精装修交付，省去装修成本和时间，拎包入住</a:t>
            </a:r>
          </a:p>
          <a:p>
            <a:pPr>
              <a:spcBef>
                <a:spcPts val="300"/>
              </a:spcBef>
              <a:defRPr sz="1200">
                <a:solidFill>
                  <a:srgbClr val="333333"/>
                </a:solidFill>
              </a:defRPr>
            </a:pPr>
            <a:r>
              <a:t>• 1:1车位配比，停车无忧；35%绿化率，居住舒适度高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04  二手房价格行情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188720"/>
            <a:ext cx="2560320" cy="1097280"/>
          </a:xfrm>
          <a:prstGeom prst="roundRect">
            <a:avLst>
              <a:gd name="adj" fmla="val 8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>
                <a:solidFill>
                  <a:srgbClr val="FFFFFF"/>
                </a:solidFill>
              </a:defRPr>
            </a:pPr>
            <a:r>
              <a:t>房天下参考均价</a:t>
            </a:r>
          </a:p>
          <a:p>
            <a:pPr algn="ctr">
              <a:spcBef>
                <a:spcPts val="200"/>
              </a:spcBef>
              <a:defRPr sz="2400" b="1">
                <a:solidFill>
                  <a:srgbClr val="FFFFFF"/>
                </a:solidFill>
              </a:defRPr>
            </a:pPr>
            <a:r>
              <a:t>4,031</a:t>
            </a:r>
          </a:p>
          <a:p>
            <a:pPr algn="ctr">
              <a:defRPr sz="1000">
                <a:solidFill>
                  <a:srgbClr val="C8E6C9"/>
                </a:solidFill>
              </a:defRPr>
            </a:pPr>
            <a:r>
              <a:t>元/㎡（2026年7月）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74720" y="1188720"/>
            <a:ext cx="2560320" cy="1097280"/>
          </a:xfrm>
          <a:prstGeom prst="roundRect">
            <a:avLst>
              <a:gd name="adj" fmla="val 8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>
                <a:solidFill>
                  <a:srgbClr val="FFFFFF"/>
                </a:solidFill>
              </a:defRPr>
            </a:pPr>
            <a:r>
              <a:t>链家参考均价</a:t>
            </a:r>
          </a:p>
          <a:p>
            <a:pPr algn="ctr">
              <a:spcBef>
                <a:spcPts val="200"/>
              </a:spcBef>
              <a:defRPr sz="2400" b="1">
                <a:solidFill>
                  <a:srgbClr val="FFFFFF"/>
                </a:solidFill>
              </a:defRPr>
            </a:pPr>
            <a:r>
              <a:t>4,396</a:t>
            </a:r>
          </a:p>
          <a:p>
            <a:pPr algn="ctr">
              <a:defRPr sz="1000">
                <a:solidFill>
                  <a:srgbClr val="C8E6C9"/>
                </a:solidFill>
              </a:defRPr>
            </a:pPr>
            <a:r>
              <a:t>元/㎡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188720"/>
            <a:ext cx="2560320" cy="1097280"/>
          </a:xfrm>
          <a:prstGeom prst="roundRect">
            <a:avLst>
              <a:gd name="adj" fmla="val 8000"/>
            </a:avLst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>
                <a:solidFill>
                  <a:srgbClr val="FFFFFF"/>
                </a:solidFill>
              </a:defRPr>
            </a:pPr>
            <a:r>
              <a:t>环比上月</a:t>
            </a:r>
          </a:p>
          <a:p>
            <a:pPr algn="ctr">
              <a:spcBef>
                <a:spcPts val="200"/>
              </a:spcBef>
              <a:defRPr sz="2400" b="1">
                <a:solidFill>
                  <a:srgbClr val="FFFFFF"/>
                </a:solidFill>
              </a:defRPr>
            </a:pPr>
            <a:r>
              <a:t>-0.18%</a:t>
            </a:r>
          </a:p>
          <a:p>
            <a:pPr algn="ctr">
              <a:defRPr sz="1000">
                <a:solidFill>
                  <a:srgbClr val="C8E6C9"/>
                </a:solidFill>
              </a:defRPr>
            </a:pPr>
            <a:r>
              <a:t>微幅下调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61120" y="1188720"/>
            <a:ext cx="2560320" cy="1097280"/>
          </a:xfrm>
          <a:prstGeom prst="roundRect">
            <a:avLst>
              <a:gd name="adj" fmla="val 8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>
                <a:solidFill>
                  <a:srgbClr val="FFFFFF"/>
                </a:solidFill>
              </a:defRPr>
            </a:pPr>
            <a:r>
              <a:t>累计成交</a:t>
            </a:r>
          </a:p>
          <a:p>
            <a:pPr algn="ctr">
              <a:spcBef>
                <a:spcPts val="200"/>
              </a:spcBef>
              <a:defRPr sz="2400" b="1">
                <a:solidFill>
                  <a:srgbClr val="FFFFFF"/>
                </a:solidFill>
              </a:defRPr>
            </a:pPr>
            <a:r>
              <a:t>361套</a:t>
            </a:r>
          </a:p>
          <a:p>
            <a:pPr algn="ctr">
              <a:defRPr sz="1000">
                <a:solidFill>
                  <a:srgbClr val="C8E6C9"/>
                </a:solidFill>
              </a:defRPr>
            </a:pPr>
            <a:r>
              <a:t>历史成交记录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146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5E20"/>
                </a:solidFill>
                <a:latin typeface="Microsoft YaHei"/>
              </a:defRPr>
            </a:pPr>
            <a:r>
              <a:t>在售二手房房源（房天下）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2926080"/>
          <a:ext cx="530352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097280"/>
                <a:gridCol w="1097280"/>
                <a:gridCol w="201168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户型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面积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总价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特点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1室0厅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40.4㎡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15万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南向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1室1厅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40.4㎡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17.8万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满二·精装·急售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3室8厅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128.33㎡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66万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保养好·户型方正·采光好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3室1厅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121.0㎡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53万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房东诚心出售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251460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5E20"/>
                </a:solidFill>
                <a:latin typeface="Microsoft YaHei"/>
              </a:defRPr>
            </a:pPr>
            <a:r>
              <a:t>近期成交记录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0" y="2926080"/>
          <a:ext cx="502920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1371600"/>
                <a:gridCol w="1097280"/>
                <a:gridCol w="137160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面积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成交时间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成交总价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成交均价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133.00㎡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2026-07-06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—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—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145.89㎡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2026-06-28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56万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3,839元/㎡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143.30㎡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2026-06-27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53万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3,768元/㎡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31520" y="45720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B5E20"/>
                </a:solidFill>
                <a:latin typeface="Microsoft YaHei"/>
              </a:defRPr>
            </a:pPr>
            <a:r>
              <a:t>链家挂牌参考房源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31520" y="4983480"/>
          <a:ext cx="530352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371600"/>
                <a:gridCol w="1188720"/>
                <a:gridCol w="164592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户型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面积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挂牌价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单价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4室2厅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139.15㎡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52.6万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3,781元/㎡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3室2厅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87.34㎡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35万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4,008元/㎡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1室1厅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47.48㎡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17.8万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3,749元/㎡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400800" y="4572000"/>
            <a:ext cx="5029200" cy="1828800"/>
          </a:xfrm>
          <a:prstGeom prst="roundRect">
            <a:avLst>
              <a:gd name="adj" fmla="val 5000"/>
            </a:avLst>
          </a:prstGeom>
          <a:solidFill>
            <a:srgbClr val="E8F5E9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/>
          <a:lstStyle/>
          <a:p>
            <a:pPr algn="ctr">
              <a:defRPr sz="1500" b="1">
                <a:solidFill>
                  <a:srgbClr val="1B5E20"/>
                </a:solidFill>
              </a:defRPr>
            </a:pPr>
            <a:r>
              <a:t>📊 价格分析</a:t>
            </a:r>
          </a:p>
          <a:p>
            <a:pPr>
              <a:spcBef>
                <a:spcPts val="300"/>
              </a:spcBef>
              <a:defRPr sz="1200">
                <a:solidFill>
                  <a:srgbClr val="333333"/>
                </a:solidFill>
              </a:defRPr>
            </a:pPr>
            <a:r>
              <a:t>• 成交均价稳定在3,700-4,000元/㎡区间</a:t>
            </a:r>
          </a:p>
          <a:p>
            <a:pPr>
              <a:spcBef>
                <a:spcPts val="300"/>
              </a:spcBef>
              <a:defRPr sz="1200">
                <a:solidFill>
                  <a:srgbClr val="333333"/>
                </a:solidFill>
              </a:defRPr>
            </a:pPr>
            <a:r>
              <a:t>• 大户型（130㎡+）总价50-66万，单价更低</a:t>
            </a:r>
          </a:p>
          <a:p>
            <a:pPr>
              <a:spcBef>
                <a:spcPts val="300"/>
              </a:spcBef>
              <a:defRPr sz="1200">
                <a:solidFill>
                  <a:srgbClr val="333333"/>
                </a:solidFill>
              </a:defRPr>
            </a:pPr>
            <a:r>
              <a:t>• 小户型（40-50㎡）总价15-18万，入手门槛极低</a:t>
            </a:r>
          </a:p>
          <a:p>
            <a:pPr>
              <a:spcBef>
                <a:spcPts val="300"/>
              </a:spcBef>
              <a:defRPr sz="1200">
                <a:solidFill>
                  <a:srgbClr val="333333"/>
                </a:solidFill>
              </a:defRPr>
            </a:pPr>
            <a:r>
              <a:t>• 房价处于底部区域，下行空间有限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05  租赁市场行情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Microsoft YaHei"/>
              </a:defRPr>
            </a:pPr>
            <a:r>
              <a:t>当前租赁市场以3室大户型为主，租金水平整体较低，适合长租及旅居短租改造。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5E20"/>
                </a:solidFill>
                <a:latin typeface="Microsoft YaHei"/>
              </a:defRPr>
            </a:pPr>
            <a:r>
              <a:t>当前租房参考价格（房天下）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103120"/>
          <a:ext cx="548640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371600"/>
                <a:gridCol w="1645920"/>
                <a:gridCol w="137160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户型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面积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月租金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朝向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3室2厅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133.31㎡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1,100元/月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南向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3室1厅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86.0㎡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1,300元/月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东南向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3室2厅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117.0㎡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1,000元/月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南向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3室2厅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120.5㎡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1,500元/月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南向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4室2厅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137.73㎡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2,000元/月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东南向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583680" y="2103120"/>
            <a:ext cx="4846320" cy="320040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82880"/>
          <a:lstStyle/>
          <a:p>
            <a:pPr algn="ctr">
              <a:defRPr sz="1500" b="1">
                <a:solidFill>
                  <a:srgbClr val="1B5E20"/>
                </a:solidFill>
              </a:defRPr>
            </a:pPr>
            <a:r>
              <a:t>💰 租售比与投资回报分析</a:t>
            </a:r>
          </a:p>
          <a:p>
            <a:pPr>
              <a:spcBef>
                <a:spcPts val="600"/>
              </a:spcBef>
              <a:defRPr sz="1200" b="1">
                <a:solidFill>
                  <a:srgbClr val="333333"/>
                </a:solidFill>
              </a:defRPr>
            </a:pPr>
            <a:r>
              <a:t>▸ 3室·117㎡：总价约47万 | 月租1,000元</a:t>
            </a:r>
          </a:p>
          <a:p>
            <a:pPr>
              <a:defRPr sz="1100" b="1">
                <a:solidFill>
                  <a:srgbClr val="F57F17"/>
                </a:solidFill>
              </a:defRPr>
            </a:pPr>
            <a:r>
              <a:t>   年回报率约2.6%</a:t>
            </a:r>
          </a:p>
          <a:p>
            <a:pPr>
              <a:spcBef>
                <a:spcPts val="600"/>
              </a:spcBef>
              <a:defRPr sz="1200" b="1">
                <a:solidFill>
                  <a:srgbClr val="333333"/>
                </a:solidFill>
              </a:defRPr>
            </a:pPr>
            <a:r>
              <a:t>▸ 3室·120㎡：总价约48万 | 月租1,500元</a:t>
            </a:r>
          </a:p>
          <a:p>
            <a:pPr>
              <a:defRPr sz="1100" b="1">
                <a:solidFill>
                  <a:srgbClr val="F57F17"/>
                </a:solidFill>
              </a:defRPr>
            </a:pPr>
            <a:r>
              <a:t>   年回报率约3.8%</a:t>
            </a:r>
          </a:p>
          <a:p>
            <a:pPr>
              <a:spcBef>
                <a:spcPts val="600"/>
              </a:spcBef>
              <a:defRPr sz="1200" b="1">
                <a:solidFill>
                  <a:srgbClr val="333333"/>
                </a:solidFill>
              </a:defRPr>
            </a:pPr>
            <a:r>
              <a:t>▸ 4室·138㎡：总价约56万 | 月租2,000元</a:t>
            </a:r>
          </a:p>
          <a:p>
            <a:pPr>
              <a:defRPr sz="1100" b="1">
                <a:solidFill>
                  <a:srgbClr val="F57F17"/>
                </a:solidFill>
              </a:defRPr>
            </a:pPr>
            <a:r>
              <a:t>   年回报率约4.3%</a:t>
            </a:r>
          </a:p>
          <a:p>
            <a:pPr>
              <a:spcBef>
                <a:spcPts val="600"/>
              </a:spcBef>
              <a:defRPr sz="1200" b="1">
                <a:solidFill>
                  <a:srgbClr val="333333"/>
                </a:solidFill>
              </a:defRPr>
            </a:pPr>
            <a:r>
              <a:t>▸ 1室·50㎡：总价约18万 | 短租预估1,500+</a:t>
            </a:r>
          </a:p>
          <a:p>
            <a:pPr>
              <a:defRPr sz="1100" b="1">
                <a:solidFill>
                  <a:srgbClr val="F57F17"/>
                </a:solidFill>
              </a:defRPr>
            </a:pPr>
            <a:r>
              <a:t>   年回报率可达10%+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120640"/>
            <a:ext cx="10698480" cy="118872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37160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🔑 核心结论</a:t>
            </a:r>
          </a:p>
          <a:p>
            <a:pPr>
              <a:spcBef>
                <a:spcPts val="300"/>
              </a:spcBef>
              <a:defRPr sz="1200">
                <a:solidFill>
                  <a:srgbClr val="C8E6C9"/>
                </a:solidFill>
              </a:defRPr>
            </a:pPr>
            <a:r>
              <a:t>• 传统长租回报率偏低（2.6%-4.3%），但小户型短租/民宿改造潜力大</a:t>
            </a:r>
          </a:p>
          <a:p>
            <a:pPr>
              <a:spcBef>
                <a:spcPts val="300"/>
              </a:spcBef>
              <a:defRPr sz="1200">
                <a:solidFill>
                  <a:srgbClr val="C8E6C9"/>
                </a:solidFill>
              </a:defRPr>
            </a:pPr>
            <a:r>
              <a:t>• 50㎡小户型总价仅18万，若做民宿短租月入1,500+，年化回报率可达10%以上</a:t>
            </a:r>
          </a:p>
          <a:p>
            <a:pPr>
              <a:spcBef>
                <a:spcPts val="300"/>
              </a:spcBef>
              <a:defRPr sz="1200">
                <a:solidFill>
                  <a:srgbClr val="C8E6C9"/>
                </a:solidFill>
              </a:defRPr>
            </a:pPr>
            <a:r>
              <a:t>• 花溪区避暑旅居需求旺盛（7-9月旺季），短租溢价空间显著高于长租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06  周边配套设施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3383280" cy="228600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1B5E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/>
          <a:lstStyle/>
          <a:p>
            <a:pPr algn="ctr">
              <a:spcAft>
                <a:spcPts val="600"/>
              </a:spcAft>
              <a:defRPr sz="1600" b="1">
                <a:solidFill>
                  <a:srgbClr val="1B5E20"/>
                </a:solidFill>
              </a:defRPr>
            </a:pPr>
            <a:r>
              <a:t>🚌 交通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溪孟路站（239/250/809路）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距小区约196米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孟溪路连接花溪城区·经开·孟关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公交250路（500米内）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1234440"/>
            <a:ext cx="3383280" cy="228600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/>
          <a:lstStyle/>
          <a:p>
            <a:pPr algn="ctr">
              <a:spcAft>
                <a:spcPts val="600"/>
              </a:spcAft>
              <a:defRPr sz="1600" b="1">
                <a:solidFill>
                  <a:srgbClr val="2E7D32"/>
                </a:solidFill>
              </a:defRPr>
            </a:pPr>
            <a:r>
              <a:t>🎓 教育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孟关幼儿园第二园区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贵阳市花溪一小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博雅艺术中心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鼎尖艺术培训学校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1234440"/>
            <a:ext cx="3383280" cy="228600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1B5E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/>
          <a:lstStyle/>
          <a:p>
            <a:pPr algn="ctr">
              <a:spcAft>
                <a:spcPts val="600"/>
              </a:spcAft>
              <a:defRPr sz="1600" b="1">
                <a:solidFill>
                  <a:srgbClr val="1B5E20"/>
                </a:solidFill>
              </a:defRPr>
            </a:pPr>
            <a:r>
              <a:t>🏥 医疗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贵州尚宗中医院（1,251米）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贵阳馨若家精康医院（1,362米）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孟关乡卫生院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基础医疗需求可覆盖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749040"/>
            <a:ext cx="3383280" cy="228600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/>
          <a:lstStyle/>
          <a:p>
            <a:pPr algn="ctr">
              <a:spcAft>
                <a:spcPts val="600"/>
              </a:spcAft>
              <a:defRPr sz="1600" b="1">
                <a:solidFill>
                  <a:srgbClr val="2E7D32"/>
                </a:solidFill>
              </a:defRPr>
            </a:pPr>
            <a:r>
              <a:t>🛒 购物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惠佳鲜生鲜超市（200米内）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觅厨生活超市（200米内）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首杨水果（200米内）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风情英伦商业街（1公里）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3749040"/>
            <a:ext cx="3383280" cy="228600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1B5E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/>
          <a:lstStyle/>
          <a:p>
            <a:pPr algn="ctr">
              <a:spcAft>
                <a:spcPts val="600"/>
              </a:spcAft>
              <a:defRPr sz="1600" b="1">
                <a:solidFill>
                  <a:srgbClr val="1B5E20"/>
                </a:solidFill>
              </a:defRPr>
            </a:pPr>
            <a:r>
              <a:t>🏊 休闲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凤凰俱乐部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太阳门广场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恒温泳池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健身房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3749040"/>
            <a:ext cx="3383280" cy="228600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37160"/>
          <a:lstStyle/>
          <a:p>
            <a:pPr algn="ctr">
              <a:spcAft>
                <a:spcPts val="600"/>
              </a:spcAft>
              <a:defRPr sz="1600" b="1">
                <a:solidFill>
                  <a:srgbClr val="2E7D32"/>
                </a:solidFill>
              </a:defRPr>
            </a:pPr>
            <a:r>
              <a:t>🏦 金融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四川天府银行花溪支行（672米）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贵阳农商银行孟关支行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花溪农商银行</a:t>
            </a:r>
          </a:p>
          <a:p>
            <a:pPr>
              <a:spcBef>
                <a:spcPts val="200"/>
              </a:spcBef>
              <a:defRPr sz="1100">
                <a:solidFill>
                  <a:srgbClr val="333333"/>
                </a:solidFill>
              </a:defRPr>
            </a:pPr>
            <a:r>
              <a:t>• 基础金融服务齐全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07  花溪区区域价值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Microsoft YaHei"/>
              </a:defRPr>
            </a:pPr>
            <a:r>
              <a:t>花溪区素有「高原明珠」之称，是贵阳市文旅核心板块，拥有国家级5A景区及丰富生态旅游资源。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5E20"/>
                </a:solidFill>
                <a:latin typeface="Microsoft YaHei"/>
              </a:defRPr>
            </a:pPr>
            <a:r>
              <a:t>核心旅游资源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103120"/>
          <a:ext cx="6400800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188720"/>
                <a:gridCol w="292608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景区/资源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级别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特色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青岩古镇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国家5A级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贵阳首个5A景区，明清古建筑群，状元文化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花溪公园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城市生态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贵阳城市后花园，十里河滩湿地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花溪国家城市湿地公园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国家级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万亩湿地，生态休闲度假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黄金大道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网红打卡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梧桐大道，秋季赏叶胜地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高坡苗乡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乡村文旅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梯田、云海、悬崖太空舱民宿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夜郎谷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文创艺术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喀斯特城堡，傩戏表演，文创市集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孔学堂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文化地标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儒家文化传承与传播基地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406640" y="2103120"/>
            <a:ext cx="4023360" cy="105156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清明假期接待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31.77万人次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2026年花溪区重点景区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06640" y="3291840"/>
            <a:ext cx="4023360" cy="105156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青岩古镇单点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12万+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2026清明单点接待量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06640" y="4480560"/>
            <a:ext cx="4023360" cy="1051560"/>
          </a:xfrm>
          <a:prstGeom prst="roundRect">
            <a:avLst>
              <a:gd name="adj" fmla="val 5000"/>
            </a:avLst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5A景区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1个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青岩古镇（贵阳首个）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5486400"/>
            <a:ext cx="10698480" cy="914400"/>
          </a:xfrm>
          <a:prstGeom prst="roundRect">
            <a:avLst>
              <a:gd name="adj" fmla="val 6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09728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🌟 花溪区是贵阳文旅名片，2026年政府重点打造避暑旅居目的地，区域价值处于上升通道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08  避暑旅居政策利好</a:t>
            </a:r>
          </a:p>
          <a:p>
            <a:pPr>
              <a:spcBef>
                <a:spcPts val="400"/>
              </a:spcBef>
              <a:defRPr sz="1300">
                <a:solidFill>
                  <a:srgbClr val="666666"/>
                </a:solidFill>
              </a:defRPr>
            </a:pPr>
            <a:r>
              <a:t>2026年7月6日贵阳市政府新闻发布会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Microsoft YaHei"/>
              </a:defRPr>
            </a:pPr>
            <a:r>
              <a:t>2026年贵阳推出「旅居贵阳·悦享清凉」品牌，打造全国一流避暑旅居目的地，花溪区为核心承载区。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91640"/>
            <a:ext cx="3383280" cy="96012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特色村寨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273个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开放乡村旅居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91640"/>
            <a:ext cx="3383280" cy="96012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旅居农房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2,611栋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客房超2万间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691640"/>
            <a:ext cx="3383280" cy="96012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床位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3.7万张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旅居住宿能力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788920"/>
            <a:ext cx="3383280" cy="960120"/>
          </a:xfrm>
          <a:prstGeom prst="roundRect">
            <a:avLst>
              <a:gd name="adj" fmla="val 5000"/>
            </a:avLst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城市房源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万余套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半月小住至三月长居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788920"/>
            <a:ext cx="3383280" cy="960120"/>
          </a:xfrm>
          <a:prstGeom prst="roundRect">
            <a:avLst>
              <a:gd name="adj" fmla="val 5000"/>
            </a:avLst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旅居地产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10个项目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2026年新建改造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788920"/>
            <a:ext cx="3383280" cy="960120"/>
          </a:xfrm>
          <a:prstGeom prst="roundRect">
            <a:avLst>
              <a:gd name="adj" fmla="val 5000"/>
            </a:avLst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400"/>
              </a:spcAft>
              <a:defRPr sz="1400" b="1">
                <a:solidFill>
                  <a:srgbClr val="FFFFFF"/>
                </a:solidFill>
              </a:defRPr>
            </a:pPr>
            <a:r>
              <a:t>2027目标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2,500户+</a:t>
            </a:r>
          </a:p>
          <a:p>
            <a:pPr algn="ctr">
              <a:spcAft>
                <a:spcPts val="200"/>
              </a:spcAft>
              <a:defRPr sz="1100">
                <a:solidFill>
                  <a:srgbClr val="FFFFFF"/>
                </a:solidFill>
              </a:defRPr>
            </a:pPr>
            <a:r>
              <a:t>累计改造旅居住房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977639"/>
            <a:ext cx="5212080" cy="2468880"/>
          </a:xfrm>
          <a:prstGeom prst="roundRect">
            <a:avLst>
              <a:gd name="adj" fmla="val 3000"/>
            </a:avLst>
          </a:prstGeom>
          <a:solidFill>
            <a:srgbClr val="E8F5E9"/>
          </a:solidFill>
          <a:ln w="25400">
            <a:solidFill>
              <a:srgbClr val="1B5E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/>
          <a:lstStyle/>
          <a:p>
            <a:pPr algn="ctr">
              <a:defRPr sz="1600" b="1">
                <a:solidFill>
                  <a:srgbClr val="1B5E20"/>
                </a:solidFill>
              </a:defRPr>
            </a:pPr>
            <a:r>
              <a:t>🏔️ 花溪区专属政策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两大旅居示范带：十里河滩城市休闲 + 青黔高乡村避暑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三大精品民宿集群：高坡太空舱/扰绕村玻璃民宿/青岩漫萱/黔陶青隐山居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2026年计划改造100栋高品质旅居农房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新增300间客房、500张床位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打造10个旅居示范村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升级青岩古镇夜游体系，常态化实景演艺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中铁青岩健康小镇：974间康养客房、1888张床位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「冬驻海南、夏居贵阳」山海联动模式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977639"/>
            <a:ext cx="5212080" cy="2468880"/>
          </a:xfrm>
          <a:prstGeom prst="roundRect">
            <a:avLst>
              <a:gd name="adj" fmla="val 3000"/>
            </a:avLst>
          </a:prstGeom>
          <a:solidFill>
            <a:srgbClr val="FFF3E0"/>
          </a:solidFill>
          <a:ln w="25400">
            <a:solidFill>
              <a:srgbClr val="F57F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37160"/>
          <a:lstStyle/>
          <a:p>
            <a:pPr algn="ctr">
              <a:defRPr sz="1600" b="1">
                <a:solidFill>
                  <a:srgbClr val="F57F17"/>
                </a:solidFill>
              </a:defRPr>
            </a:pPr>
            <a:r>
              <a:t>🗺️ 八大精品旅居线路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① 城镇烟火旅居（青云市集/新印1950）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② 乡村田园旅居（花溪高坡/开阳禾丰）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③ 康养休闲旅居（温泉疗养/森林静养）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④ 景区度假旅居（青岩古镇/天河潭）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⑤ 文化民俗旅居（阳明文化/布依非遗）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⑥ 体育运动旅居（溯溪/漂流）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⑦ 清凉避暑旅居（环城林带/黔灵山）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⑧ 数字游民旅居（贵安大数据/小兰山）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5E20"/>
                </a:solidFill>
              </a:defRPr>
            </a:pPr>
            <a:r>
              <a:t>09  民宿经营前景分析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5E20"/>
                </a:solidFill>
                <a:latin typeface="Microsoft YaHei"/>
              </a:defRPr>
            </a:pPr>
            <a:r>
              <a:t>三种经营方案对比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554480"/>
          <a:ext cx="10698480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3017520"/>
                <a:gridCol w="3017520"/>
                <a:gridCol w="3017520"/>
              </a:tblGrid>
              <a:tr h="384048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维度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方案A：传统长租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方案B：民宿短租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Microsoft YaHei"/>
                        </a:defRPr>
                      </a:pPr>
                      <a:r>
                        <a:t>方案C：避暑季短租</a:t>
                      </a:r>
                    </a:p>
                  </a:txBody>
                  <a:tcPr anchor="ctr" marT="45720" marB="45720">
                    <a:solidFill>
                      <a:srgbClr val="1B5E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适用户型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3室·120㎡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1室·50㎡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3室·120㎡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购置成本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约48万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约18万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约48万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月收入预估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1,500元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1,500-2,500元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旺季3,000-5,000元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年化回报率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约3.8%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约10-17%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约7.5-12.5%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运营难度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★（极低）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★★★（中等）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★★（较低）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空置风险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低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中等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旺季满租·淡季空置</a:t>
                      </a:r>
                    </a:p>
                  </a:txBody>
                  <a:tcPr anchor="ctr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推荐指数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★★★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★★★★★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333333"/>
                          </a:solidFill>
                          <a:latin typeface="Microsoft YaHei"/>
                        </a:defRPr>
                      </a:pPr>
                      <a:r>
                        <a:t>★★★★</a:t>
                      </a:r>
                    </a:p>
                  </a:txBody>
                  <a:tcPr anchor="ctr" marT="27432" marB="27432">
                    <a:solidFill>
                      <a:srgbClr val="F1F8E9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31520" y="4572000"/>
            <a:ext cx="5212080" cy="192024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9050">
            <a:solidFill>
              <a:srgbClr val="1B5E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500" b="1">
                <a:solidFill>
                  <a:srgbClr val="1B5E20"/>
                </a:solidFill>
              </a:defRPr>
            </a:pPr>
            <a:r>
              <a:t>✅ 核心优势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房价处于底部（4,031元/㎡），入手成本极低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花溪区是2026贵阳避暑旅居核心承载区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政府政策强力推动，民宿集群效应初显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50㎡小户型总价18万，投资门槛极低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避暑季（6-9月）贵阳气温22-25℃，需求旺盛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4572000"/>
            <a:ext cx="5212080" cy="1920240"/>
          </a:xfrm>
          <a:prstGeom prst="roundRect">
            <a:avLst>
              <a:gd name="adj" fmla="val 4000"/>
            </a:avLst>
          </a:prstGeom>
          <a:solidFill>
            <a:srgbClr val="FFEBEE"/>
          </a:solidFill>
          <a:ln w="19050">
            <a:solidFill>
              <a:srgbClr val="C628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/>
          <a:lstStyle/>
          <a:p>
            <a:pPr algn="ctr">
              <a:defRPr sz="1500" b="1">
                <a:solidFill>
                  <a:srgbClr val="C62828"/>
                </a:solidFill>
              </a:defRPr>
            </a:pPr>
            <a:r>
              <a:t>⚠️ 风险提示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孟关乡距花溪核心景区（青岩古镇）约15-20公里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周边商业配套尚在完善中，生活便利性一般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淡季（11月-次年4月）短租需求有限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民宿运营需要持续投入时间精力</a:t>
            </a:r>
          </a:p>
          <a:p>
            <a:pPr>
              <a:spcBef>
                <a:spcPts val="300"/>
              </a:spcBef>
              <a:defRPr sz="1100">
                <a:solidFill>
                  <a:srgbClr val="333333"/>
                </a:solidFill>
              </a:defRPr>
            </a:pPr>
            <a:r>
              <a:t>• 需办理相关营业执照和消防许可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5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54864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总结与建议</a:t>
            </a:r>
          </a:p>
        </p:txBody>
      </p:sp>
      <p:sp>
        <p:nvSpPr>
          <p:cNvPr id="6" name="Oval 5"/>
          <p:cNvSpPr/>
          <p:nvPr/>
        </p:nvSpPr>
        <p:spPr>
          <a:xfrm>
            <a:off x="1371600" y="1554480"/>
            <a:ext cx="548640" cy="548640"/>
          </a:xfrm>
          <a:prstGeom prst="ellipse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B5E20"/>
                </a:solidFill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3120" y="150876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7F17"/>
                </a:solidFill>
              </a:defRPr>
            </a:pPr>
            <a:r>
              <a:t>价格洼地</a:t>
            </a:r>
          </a:p>
          <a:p>
            <a:pPr>
              <a:spcBef>
                <a:spcPts val="200"/>
              </a:spcBef>
              <a:defRPr sz="1200">
                <a:solidFill>
                  <a:srgbClr val="C8E6C9"/>
                </a:solidFill>
              </a:defRPr>
            </a:pPr>
            <a:r>
              <a:t>4,031元/㎡的区域底价，总价15-66万，投资门槛极低，处于价值修复区间</a:t>
            </a:r>
          </a:p>
        </p:txBody>
      </p:sp>
      <p:sp>
        <p:nvSpPr>
          <p:cNvPr id="8" name="Oval 7"/>
          <p:cNvSpPr/>
          <p:nvPr/>
        </p:nvSpPr>
        <p:spPr>
          <a:xfrm>
            <a:off x="1371600" y="2468880"/>
            <a:ext cx="548640" cy="548640"/>
          </a:xfrm>
          <a:prstGeom prst="ellipse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B5E20"/>
                </a:solidFill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3120" y="242316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7F17"/>
                </a:solidFill>
              </a:defRPr>
            </a:pPr>
            <a:r>
              <a:t>政策红利</a:t>
            </a:r>
          </a:p>
          <a:p>
            <a:pPr>
              <a:spcBef>
                <a:spcPts val="200"/>
              </a:spcBef>
              <a:defRPr sz="1200">
                <a:solidFill>
                  <a:srgbClr val="C8E6C9"/>
                </a:solidFill>
              </a:defRPr>
            </a:pPr>
            <a:r>
              <a:t>2026贵阳避暑旅居政策落地，花溪区为核心承载区，民宿集群效应形成中</a:t>
            </a:r>
          </a:p>
        </p:txBody>
      </p:sp>
      <p:sp>
        <p:nvSpPr>
          <p:cNvPr id="10" name="Oval 9"/>
          <p:cNvSpPr/>
          <p:nvPr/>
        </p:nvSpPr>
        <p:spPr>
          <a:xfrm>
            <a:off x="1371600" y="3383280"/>
            <a:ext cx="548640" cy="548640"/>
          </a:xfrm>
          <a:prstGeom prst="ellipse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B5E20"/>
                </a:solidFill>
              </a:defRPr>
            </a:pPr>
            <a: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3120" y="333756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7F17"/>
                </a:solidFill>
              </a:defRPr>
            </a:pPr>
            <a:r>
              <a:t>区位潜力</a:t>
            </a:r>
          </a:p>
          <a:p>
            <a:pPr>
              <a:spcBef>
                <a:spcPts val="200"/>
              </a:spcBef>
              <a:defRPr sz="1200">
                <a:solidFill>
                  <a:srgbClr val="C8E6C9"/>
                </a:solidFill>
              </a:defRPr>
            </a:pPr>
            <a:r>
              <a:t>花溪区5A景区+湿地公园+高坡苗乡，文旅资源丰富，避暑季需求旺盛</a:t>
            </a:r>
          </a:p>
        </p:txBody>
      </p:sp>
      <p:sp>
        <p:nvSpPr>
          <p:cNvPr id="12" name="Oval 11"/>
          <p:cNvSpPr/>
          <p:nvPr/>
        </p:nvSpPr>
        <p:spPr>
          <a:xfrm>
            <a:off x="1371600" y="4297680"/>
            <a:ext cx="548640" cy="548640"/>
          </a:xfrm>
          <a:prstGeom prst="ellipse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B5E20"/>
                </a:solidFill>
              </a:defRPr>
            </a:pPr>
            <a: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425196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7F17"/>
                </a:solidFill>
              </a:defRPr>
            </a:pPr>
            <a:r>
              <a:t>最优方案</a:t>
            </a:r>
          </a:p>
          <a:p>
            <a:pPr>
              <a:spcBef>
                <a:spcPts val="200"/>
              </a:spcBef>
              <a:defRPr sz="1200">
                <a:solidFill>
                  <a:srgbClr val="C8E6C9"/>
                </a:solidFill>
              </a:defRPr>
            </a:pPr>
            <a:r>
              <a:t>50㎡小户型做民宿短租，总价18万，年化回报率可达10-17%，推荐指数最高</a:t>
            </a:r>
          </a:p>
        </p:txBody>
      </p:sp>
      <p:sp>
        <p:nvSpPr>
          <p:cNvPr id="14" name="Oval 13"/>
          <p:cNvSpPr/>
          <p:nvPr/>
        </p:nvSpPr>
        <p:spPr>
          <a:xfrm>
            <a:off x="1371600" y="5212080"/>
            <a:ext cx="548640" cy="548640"/>
          </a:xfrm>
          <a:prstGeom prst="ellipse">
            <a:avLst/>
          </a:prstGeom>
          <a:solidFill>
            <a:srgbClr val="F57F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B5E20"/>
                </a:solidFill>
              </a:defRPr>
            </a:pPr>
            <a: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03120" y="516636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7F17"/>
                </a:solidFill>
              </a:defRPr>
            </a:pPr>
            <a:r>
              <a:t>风险可控</a:t>
            </a:r>
          </a:p>
          <a:p>
            <a:pPr>
              <a:spcBef>
                <a:spcPts val="200"/>
              </a:spcBef>
              <a:defRPr sz="1200">
                <a:solidFill>
                  <a:srgbClr val="C8E6C9"/>
                </a:solidFill>
              </a:defRPr>
            </a:pPr>
            <a:r>
              <a:t>主要风险在区位距核心景区偏远和淡季空置，可通过差异化定位和长租兜底化解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81C784"/>
                </a:solidFill>
              </a:defRPr>
            </a:pPr>
            <a:r>
              <a:t>数据来源：房天下 / 链家 / 网易房产 / 吉屋网 / 贵阳市政府网  |  整理日期：2026年7月24日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